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1" r:id="rId7"/>
    <p:sldId id="260" r:id="rId8"/>
    <p:sldId id="268" r:id="rId9"/>
    <p:sldId id="263" r:id="rId10"/>
    <p:sldId id="262" r:id="rId11"/>
    <p:sldId id="264" r:id="rId12"/>
    <p:sldId id="265" r:id="rId13"/>
    <p:sldId id="266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3749" y="1384664"/>
            <a:ext cx="9270863" cy="3392718"/>
          </a:xfrm>
        </p:spPr>
        <p:txBody>
          <a:bodyPr>
            <a:normAutofit/>
          </a:bodyPr>
          <a:lstStyle/>
          <a:p>
            <a:pPr algn="ctr"/>
            <a:r>
              <a:rPr lang="el-GR" sz="4000" dirty="0"/>
              <a:t>ΠΑΡΟΥΣΙΑΣΗ ΜΕΤΑΠΤΥΧΙΑΚΟΥ ΠΡΟΓΡΑΜΜΑΤΟΣ </a:t>
            </a:r>
            <a:br>
              <a:rPr lang="el-GR" sz="4000" dirty="0"/>
            </a:br>
            <a:r>
              <a:rPr lang="en-US" sz="4000" b="1" dirty="0">
                <a:solidFill>
                  <a:schemeClr val="tx1"/>
                </a:solidFill>
              </a:rPr>
              <a:t>MSc </a:t>
            </a:r>
            <a:r>
              <a:rPr lang="el-GR" sz="4000" b="1" dirty="0">
                <a:solidFill>
                  <a:schemeClr val="tx1"/>
                </a:solidFill>
              </a:rPr>
              <a:t>‘</a:t>
            </a:r>
            <a:r>
              <a:rPr lang="en-US" sz="4000" b="1" dirty="0">
                <a:solidFill>
                  <a:schemeClr val="tx1"/>
                </a:solidFill>
              </a:rPr>
              <a:t>CARDIOVASCULAR DISEASE</a:t>
            </a:r>
            <a:r>
              <a:rPr lang="el-GR" sz="4000" b="1" dirty="0">
                <a:solidFill>
                  <a:schemeClr val="tx1"/>
                </a:solidFill>
              </a:rPr>
              <a:t>’</a:t>
            </a:r>
            <a:br>
              <a:rPr lang="el-GR" sz="4000" b="1" dirty="0">
                <a:solidFill>
                  <a:schemeClr val="tx1"/>
                </a:solidFill>
              </a:rPr>
            </a:br>
            <a:r>
              <a:rPr lang="el-GR" sz="4000" b="1" dirty="0">
                <a:solidFill>
                  <a:schemeClr val="tx1"/>
                </a:solidFill>
              </a:rPr>
              <a:t>    ΠΜΣ «ΚΑΡΔΙΑΓΓΕΙΑΚΗ ΝΟΣΟΣ»</a:t>
            </a:r>
            <a:br>
              <a:rPr lang="el-GR" sz="4000" b="1" dirty="0">
                <a:solidFill>
                  <a:schemeClr val="tx1"/>
                </a:solidFill>
              </a:rPr>
            </a:br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4195" y="4415247"/>
            <a:ext cx="8970418" cy="1488416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Β. Κώτσης, </a:t>
            </a:r>
          </a:p>
          <a:p>
            <a:r>
              <a:rPr lang="el-GR" dirty="0"/>
              <a:t>Καθηγητής Παθολογίας-Υπέρτασης, </a:t>
            </a:r>
          </a:p>
          <a:p>
            <a:r>
              <a:rPr lang="el-GR" dirty="0"/>
              <a:t>Διευθυντής Γ’ Παθολογικής Κλινικής ΑΠΘ, </a:t>
            </a:r>
          </a:p>
          <a:p>
            <a:r>
              <a:rPr lang="el-GR" dirty="0"/>
              <a:t>Γ. Ν Παπαγεωργίου</a:t>
            </a:r>
          </a:p>
        </p:txBody>
      </p:sp>
    </p:spTree>
    <p:extLst>
      <p:ext uri="{BB962C8B-B14F-4D97-AF65-F5344CB8AC3E}">
        <p14:creationId xmlns:p14="http://schemas.microsoft.com/office/powerpoint/2010/main" val="958862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Πρόγραμμα σπουδών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381" y="1571897"/>
            <a:ext cx="4188345" cy="5262842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8910" y="1571897"/>
            <a:ext cx="5599204" cy="518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981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Πρόγραμμα σπουδών </a:t>
            </a:r>
            <a:endParaRPr lang="el-G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2" r="-523"/>
          <a:stretch/>
        </p:blipFill>
        <p:spPr>
          <a:xfrm>
            <a:off x="2480593" y="2769326"/>
            <a:ext cx="7068356" cy="2043654"/>
          </a:xfrm>
        </p:spPr>
      </p:pic>
    </p:spTree>
    <p:extLst>
      <p:ext uri="{BB962C8B-B14F-4D97-AF65-F5344CB8AC3E}">
        <p14:creationId xmlns:p14="http://schemas.microsoft.com/office/powerpoint/2010/main" val="1841741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Τέλος φοίτησης</a:t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1497" y="2246811"/>
            <a:ext cx="9483635" cy="4206240"/>
          </a:xfrm>
        </p:spPr>
        <p:txBody>
          <a:bodyPr>
            <a:normAutofit/>
          </a:bodyPr>
          <a:lstStyle/>
          <a:p>
            <a:r>
              <a:rPr lang="el-GR" sz="2000" dirty="0"/>
              <a:t>Το συνολικό κόστος φοίτησης θα ανέρχεται στις </a:t>
            </a:r>
            <a:r>
              <a:rPr lang="el-GR" sz="2000" b="1" dirty="0"/>
              <a:t>τρεις χιλιάδες ευρώ (3.000 €) </a:t>
            </a:r>
            <a:r>
              <a:rPr lang="el-GR" sz="2000" dirty="0"/>
              <a:t>ανά φοιτητή και θα καταβάλλεται σε τρεις ισόποσες δόσεις, η πρώτη κατά την εγγραφή και η δεύτερη και τρίτη πριν από την έναρξη του Β΄  και Γ΄ εξαμήνου αντίστοιχα. </a:t>
            </a:r>
          </a:p>
          <a:p>
            <a:r>
              <a:rPr lang="el-GR" sz="2000" dirty="0"/>
              <a:t>Επιπρόσθετα από τα τέλη φοίτησης θα καλύπτεται και μία </a:t>
            </a:r>
            <a:r>
              <a:rPr lang="el-GR" sz="2000" b="1" dirty="0">
                <a:solidFill>
                  <a:schemeClr val="tx1"/>
                </a:solidFill>
              </a:rPr>
              <a:t>(1) υποτροφία-βραβείο αριστείας. </a:t>
            </a:r>
            <a:r>
              <a:rPr lang="el-GR" sz="2000" dirty="0"/>
              <a:t>(50% έκπτωση)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40083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tx1"/>
                </a:solidFill>
              </a:rPr>
              <a:t>Απαλλαγή τελών φοίτησης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9246" y="2259874"/>
            <a:ext cx="9375366" cy="3651348"/>
          </a:xfrm>
        </p:spPr>
        <p:txBody>
          <a:bodyPr/>
          <a:lstStyle/>
          <a:p>
            <a:r>
              <a:rPr lang="el-GR" sz="2000" dirty="0"/>
              <a:t>Απαλλάσσονται από τα τέλη φοίτησης</a:t>
            </a:r>
            <a:r>
              <a:rPr lang="en-US" sz="2000" dirty="0"/>
              <a:t>:</a:t>
            </a:r>
            <a:r>
              <a:rPr lang="el-GR" sz="2000" dirty="0"/>
              <a:t> οι φοιτητές των Π.Μ.Σ., των οποίων το ατομικό εισόδημα, εφόσον διαθέτουν ίδιο εισόδημα και το οικογενειακό διαθέσιμο ισοδύναμο εισόδημα δεν υπερβαίνουν αυτοτελώς, το μεν ατομικό το 100%, το δε οικογενειακό το 70% του εθνικού διάμεσου διαθέσιμου ισοδύναμου εισοδήματος, σύμφωνα με τα πλέον πρόσφατα κάθε φορά δημοσιευμένα στοιχεία της Ελληνικής Στατιστικής Αρχής (ΕΛ.ΣΤΑΤ.).</a:t>
            </a:r>
            <a:endParaRPr lang="en-US" sz="2000" dirty="0"/>
          </a:p>
          <a:p>
            <a:r>
              <a:rPr lang="el-GR" sz="2000" dirty="0"/>
              <a:t>Σε κάθε περίπτωση, οι απαλλασσόμενοι φοιτητές δεν θα ξεπερνούν το ποσοστό του 30% του συνολικού αριθμού των φοιτητών που θα εισάγονται. </a:t>
            </a:r>
            <a:endParaRPr lang="en-US" sz="20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5325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263" y="74964"/>
            <a:ext cx="7341326" cy="6758067"/>
          </a:xfrm>
        </p:spPr>
      </p:pic>
    </p:spTree>
    <p:extLst>
      <p:ext uri="{BB962C8B-B14F-4D97-AF65-F5344CB8AC3E}">
        <p14:creationId xmlns:p14="http://schemas.microsoft.com/office/powerpoint/2010/main" val="1165181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Γνωστικό αντικείμενο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6812" y="1905000"/>
            <a:ext cx="9144000" cy="4339046"/>
          </a:xfrm>
        </p:spPr>
        <p:txBody>
          <a:bodyPr>
            <a:noAutofit/>
          </a:bodyPr>
          <a:lstStyle/>
          <a:p>
            <a:r>
              <a:rPr lang="el-GR" sz="2000" dirty="0"/>
              <a:t>Διεπιστημονική μεταπτυχιακή εκπαίδευση</a:t>
            </a:r>
            <a:r>
              <a:rPr lang="en-US" sz="2000" dirty="0"/>
              <a:t>.</a:t>
            </a:r>
            <a:endParaRPr lang="el-GR" sz="2000" dirty="0"/>
          </a:p>
          <a:p>
            <a:r>
              <a:rPr lang="el-GR" sz="2000" dirty="0"/>
              <a:t>Προαγωγή της γνώσης και</a:t>
            </a:r>
          </a:p>
          <a:p>
            <a:r>
              <a:rPr lang="el-GR" sz="2000" dirty="0"/>
              <a:t>Ανά­πτυξη της έρευνας στο αντικείμενο της </a:t>
            </a:r>
            <a:r>
              <a:rPr lang="el-GR" sz="2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Καρδιαγγειακής Νόσου </a:t>
            </a:r>
            <a:r>
              <a:rPr lang="el-GR" sz="2000" dirty="0"/>
              <a:t>και της πρόληψής της.</a:t>
            </a:r>
          </a:p>
          <a:p>
            <a:r>
              <a:rPr lang="el-GR" sz="2000" dirty="0"/>
              <a:t>Διεξοδική γνώση σε θέματα όπως </a:t>
            </a:r>
          </a:p>
          <a:p>
            <a:pPr marL="0" indent="0">
              <a:buNone/>
            </a:pPr>
            <a:r>
              <a:rPr lang="el-GR" sz="2000" dirty="0"/>
              <a:t>      η </a:t>
            </a:r>
            <a:r>
              <a:rPr lang="el-G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αρτηριακή πίεση</a:t>
            </a:r>
            <a:r>
              <a:rPr lang="el-GR" sz="2000" dirty="0"/>
              <a:t>, ο </a:t>
            </a:r>
            <a:r>
              <a:rPr lang="el-G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σακχαρώδης διαβήτης</a:t>
            </a:r>
            <a:r>
              <a:rPr lang="el-GR" sz="2000" dirty="0"/>
              <a:t>, τα </a:t>
            </a:r>
            <a:r>
              <a:rPr lang="el-G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λιπίδια</a:t>
            </a:r>
            <a:r>
              <a:rPr lang="el-GR" sz="2000" dirty="0"/>
              <a:t>, </a:t>
            </a:r>
          </a:p>
          <a:p>
            <a:pPr marL="0" indent="0">
              <a:buNone/>
            </a:pPr>
            <a:r>
              <a:rPr lang="el-GR" sz="2000" dirty="0"/>
              <a:t>      οι βλάβες σε όργανα στόχο που σχετίζονται με αυτά, </a:t>
            </a:r>
          </a:p>
          <a:p>
            <a:pPr marL="0" indent="0">
              <a:buNone/>
            </a:pPr>
            <a:r>
              <a:rPr lang="el-GR" sz="2000" dirty="0"/>
              <a:t>      η άσκηση και η διατροφή σε καρδιαγγειακές νόσους, </a:t>
            </a:r>
          </a:p>
          <a:p>
            <a:pPr marL="0" indent="0">
              <a:buNone/>
            </a:pPr>
            <a:r>
              <a:rPr lang="el-GR" sz="2000" dirty="0"/>
              <a:t>      νεότερες τεχνολογίες για τη διάγνωση και παρακολούθηση ασθενών           με καρδιαγγειακό κίνδυνο. </a:t>
            </a:r>
          </a:p>
        </p:txBody>
      </p:sp>
    </p:spTree>
    <p:extLst>
      <p:ext uri="{BB962C8B-B14F-4D97-AF65-F5344CB8AC3E}">
        <p14:creationId xmlns:p14="http://schemas.microsoft.com/office/powerpoint/2010/main" val="593414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Σκοπός του Π.Μ.Σ.</a:t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763486"/>
            <a:ext cx="9326880" cy="4637314"/>
          </a:xfrm>
        </p:spPr>
        <p:txBody>
          <a:bodyPr>
            <a:normAutofit/>
          </a:bodyPr>
          <a:lstStyle/>
          <a:p>
            <a:pPr lvl="0"/>
            <a:r>
              <a:rPr lang="el-GR" sz="2000" dirty="0"/>
              <a:t>Η παροχή </a:t>
            </a:r>
            <a:r>
              <a:rPr lang="el-G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υψηλού επιπέδου μεταπτυχιακών σπουδών</a:t>
            </a:r>
            <a:r>
              <a:rPr lang="el-GR" sz="2000" dirty="0"/>
              <a:t>, τόσο σε θεωρητικό επίπεδο όσο και σε επίπεδο πρακτικής άσκησης, δεδομένης της φύσης του εκπαιδευτικού αντικειμένου. </a:t>
            </a:r>
          </a:p>
          <a:p>
            <a:pPr lvl="0"/>
            <a:r>
              <a:rPr lang="el-GR" sz="2000" dirty="0"/>
              <a:t>Η κατάρτιση εξειδικευμένων αποφοίτων με </a:t>
            </a:r>
            <a:r>
              <a:rPr lang="el-G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στέρεες θεωρητικές γνώσεις </a:t>
            </a:r>
            <a:r>
              <a:rPr lang="el-GR" sz="2000" dirty="0"/>
              <a:t>που θα τους διασφαλίσει την ικανότητα αντιμετώπισης σύνθετων προβλημάτων που παρουσιάζονται στον τομέα της Καρδιαγγειακής Νόσου.</a:t>
            </a:r>
          </a:p>
          <a:p>
            <a:pPr lvl="0"/>
            <a:r>
              <a:rPr lang="el-GR" sz="2000" dirty="0"/>
              <a:t>Η προαγωγή της </a:t>
            </a:r>
            <a:r>
              <a:rPr lang="el-G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επιστημονικής έρευνας </a:t>
            </a:r>
            <a:r>
              <a:rPr lang="el-GR" sz="2000" dirty="0"/>
              <a:t>στα πλαίσια της εκπόνησης υψηλού επιπέδου συναφών μεταπτυχιακών διπλωματικών εργασιών. </a:t>
            </a:r>
          </a:p>
          <a:p>
            <a:pPr lvl="0"/>
            <a:r>
              <a:rPr lang="el-GR" sz="2000" dirty="0"/>
              <a:t>Η προετοιμασία των μεταπτυχιακών φοιτητών για την </a:t>
            </a:r>
            <a:r>
              <a:rPr lang="el-G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εκπόνηση διδακτορικών διατριβών</a:t>
            </a:r>
            <a:r>
              <a:rPr lang="el-GR" sz="2000" dirty="0"/>
              <a:t> με την καλλιέργεια και ανάπτυξη κριτικών και ερευνητικών δεξιοτήτων στα πλαίσια του μεταπτυχιακού προγράμματος σπουδών.  </a:t>
            </a:r>
          </a:p>
        </p:txBody>
      </p:sp>
    </p:spTree>
    <p:extLst>
      <p:ext uri="{BB962C8B-B14F-4D97-AF65-F5344CB8AC3E}">
        <p14:creationId xmlns:p14="http://schemas.microsoft.com/office/powerpoint/2010/main" val="2930449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tx1"/>
                </a:solidFill>
              </a:rPr>
              <a:t>ΓΙΑΤΙ ΝΑ ΕΠΙΛΕΞΕΤΕ ΑΥΤΟ ΤΟ ΠΜΣ</a:t>
            </a:r>
            <a:r>
              <a:rPr lang="de-DE" b="1" dirty="0">
                <a:solidFill>
                  <a:schemeClr val="tx1"/>
                </a:solidFill>
              </a:rPr>
              <a:t>;</a:t>
            </a:r>
            <a:br>
              <a:rPr lang="el-GR" b="1" dirty="0">
                <a:solidFill>
                  <a:schemeClr val="bg1"/>
                </a:solidFill>
              </a:rPr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9874" y="2364376"/>
            <a:ext cx="9244738" cy="3546845"/>
          </a:xfrm>
        </p:spPr>
        <p:txBody>
          <a:bodyPr/>
          <a:lstStyle/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l-GR" sz="2000" dirty="0"/>
              <a:t>Οι παράγοντες καρδιαγγειακού κινδύνου αποτελούν την πλειονότητα των συννοσηροτήτων των ασθενών.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l-GR" sz="2000" dirty="0"/>
              <a:t> Εμβάθυνση γνώσεων καρδιαγγειακού κινδύνου.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l-GR" sz="2000" dirty="0"/>
              <a:t>Θεωρία και Πράξη.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l-GR" sz="2000" dirty="0"/>
              <a:t>Ανεξαρτησία στη διαχείριση περιστατικών.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18193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Ο αριθμός και οι κατηγορίες των πτυχιούχων που γίνονται δεκτοί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9874" y="2168434"/>
            <a:ext cx="9244738" cy="3742788"/>
          </a:xfrm>
        </p:spPr>
        <p:txBody>
          <a:bodyPr/>
          <a:lstStyle/>
          <a:p>
            <a:r>
              <a:rPr lang="el-GR" sz="2000" dirty="0"/>
              <a:t>Ο ετήσιος αριθμός των εισακτέων στο Π.Μ.Σ. ορίζεται κατ' ανώτατο όριο σε </a:t>
            </a:r>
            <a:r>
              <a:rPr lang="el-GR" sz="2000" b="1" dirty="0"/>
              <a:t>τριάντα πέντε</a:t>
            </a:r>
            <a:r>
              <a:rPr lang="el-GR" sz="2000" dirty="0"/>
              <a:t> (</a:t>
            </a:r>
            <a:r>
              <a:rPr lang="el-GR" sz="2000" b="1" dirty="0"/>
              <a:t>35</a:t>
            </a:r>
            <a:r>
              <a:rPr lang="el-GR" sz="2000" dirty="0"/>
              <a:t>) μεταπτυχιακούς φοιτητές.</a:t>
            </a:r>
          </a:p>
          <a:p>
            <a:r>
              <a:rPr lang="el-GR" sz="2000" dirty="0"/>
              <a:t>Ο ελάχιστος αριθμός εισακτέων φοιτητών για να λειτουργήσει το Π.Μ.Σ. είναι </a:t>
            </a:r>
            <a:r>
              <a:rPr lang="el-GR" sz="2000" b="1" dirty="0"/>
              <a:t>οι δέκα (10)</a:t>
            </a:r>
            <a:r>
              <a:rPr lang="el-GR" sz="2000" dirty="0"/>
              <a:t> μεταπτυχιακοί φοιτητές.</a:t>
            </a:r>
          </a:p>
          <a:p>
            <a:r>
              <a:rPr lang="el-GR" dirty="0"/>
              <a:t>Επαγγελματίες υγείας, Τμημάτων Ιατρικών Σχολών, Νοσηλευτικής, Φαρμακευτικής, Βιολογίας των Πανεπιστημίων της ημεδαπής ή ομοταγών ιδρυμάτων της αλλοδαπής, καθώς και πτυχιούχους Τμημάτων Πανεπιστημίων ή ΤΕΙ της ημεδαπής ή ομοταγών ιδρυμάτων της αλλοδαπής, συναφούς γνωστικού αντικειμένου.</a:t>
            </a:r>
          </a:p>
          <a:p>
            <a:r>
              <a:rPr lang="el-GR" u="sng" dirty="0"/>
              <a:t>Προϋπόθεση</a:t>
            </a:r>
            <a:r>
              <a:rPr lang="el-GR" dirty="0"/>
              <a:t> για την επιλογή των υποψηφίων αποτελεί η άριστη γνώση της αγγλικής γλώσσας.</a:t>
            </a:r>
          </a:p>
          <a:p>
            <a:endParaRPr lang="el-GR" dirty="0"/>
          </a:p>
          <a:p>
            <a:endParaRPr lang="el-GR" sz="2000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856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Γλώσσα διδασκαλίας και γλώσσα εκπόνησης διπλωματικής εργασίας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3749" y="2495006"/>
            <a:ext cx="9270863" cy="3416216"/>
          </a:xfrm>
        </p:spPr>
        <p:txBody>
          <a:bodyPr>
            <a:normAutofit/>
          </a:bodyPr>
          <a:lstStyle/>
          <a:p>
            <a:r>
              <a:rPr lang="el-GR" sz="2000" dirty="0"/>
              <a:t>Ως γλώσσα διδασκαλίας του Π.Μ.Σ. καθώς και ως γλώσσα εκπόνησης της διπλωματικής εργασίας ορίζεται </a:t>
            </a:r>
            <a:r>
              <a:rPr lang="el-GR" sz="2000" b="1" dirty="0"/>
              <a:t>η </a:t>
            </a:r>
            <a:r>
              <a:rPr lang="en-US" sz="2000" b="1" dirty="0"/>
              <a:t> </a:t>
            </a:r>
            <a:r>
              <a:rPr lang="el-GR" sz="2000" b="1" dirty="0"/>
              <a:t>ελληνική ή η αγγλική</a:t>
            </a:r>
            <a:r>
              <a:rPr lang="el-GR" sz="2000" dirty="0"/>
              <a:t>.</a:t>
            </a:r>
          </a:p>
          <a:p>
            <a:endParaRPr lang="el-GR" sz="2000" dirty="0"/>
          </a:p>
          <a:p>
            <a:r>
              <a:rPr lang="el-GR" sz="2000" dirty="0"/>
              <a:t> Όλες οι σχετικές διαδικασίες (προκηρύξεις, διαδικασία επιλογής εισακτέων, πρόγραμμα μαθημάτων, εξεταστική διαδικασία, διπλωματική εργασία) διενεργούνται στην ελληνική / </a:t>
            </a:r>
            <a:r>
              <a:rPr lang="el-GR" sz="2000" b="1" dirty="0"/>
              <a:t>αγγλική γλώσσα</a:t>
            </a:r>
            <a:r>
              <a:rPr lang="el-GR" sz="2000" dirty="0"/>
              <a:t>.</a:t>
            </a:r>
            <a:r>
              <a:rPr lang="el-GR" sz="2000" b="1" i="1" dirty="0"/>
              <a:t> 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012639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Η χρονική διάρκεια φοίτησης για τη χορήγηση του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1497" y="2599508"/>
            <a:ext cx="9323115" cy="3311713"/>
          </a:xfrm>
        </p:spPr>
        <p:txBody>
          <a:bodyPr/>
          <a:lstStyle/>
          <a:p>
            <a:r>
              <a:rPr lang="el-GR" sz="2000" dirty="0"/>
              <a:t>Χρονική διάρκεια </a:t>
            </a:r>
            <a:r>
              <a:rPr lang="el-GR" sz="2000" b="1" dirty="0"/>
              <a:t>τριών </a:t>
            </a:r>
            <a:r>
              <a:rPr lang="el-GR" sz="2000" dirty="0"/>
              <a:t>(3) ακαδημαϊκών εξαμήνων εκπαίδευσης.</a:t>
            </a:r>
          </a:p>
          <a:p>
            <a:endParaRPr lang="el-GR" sz="2000" dirty="0"/>
          </a:p>
          <a:p>
            <a:r>
              <a:rPr lang="el-GR" sz="2000" dirty="0"/>
              <a:t>Τα μαθήματα του προγράμματος σπουδών είναι υποχρεωτικά και επιλογής και διδάσκονται στο Α΄  και  στο Β΄ εξάμηνο σπουδών. </a:t>
            </a:r>
          </a:p>
          <a:p>
            <a:r>
              <a:rPr lang="el-GR" sz="2000" dirty="0"/>
              <a:t>Στο Γ΄ εξάμηνο πραγματοποιείται η εκπόνηση της μεταπτυχιακής διπλωματικής εργασίας.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0799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Τόπος διεξαγωγής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181496"/>
            <a:ext cx="9218612" cy="3729725"/>
          </a:xfrm>
        </p:spPr>
        <p:txBody>
          <a:bodyPr/>
          <a:lstStyle/>
          <a:p>
            <a:r>
              <a:rPr lang="el-GR" sz="2000" dirty="0"/>
              <a:t>Αμφιθέατρο Γ.Ν Παπαγεωργίου </a:t>
            </a:r>
          </a:p>
          <a:p>
            <a:r>
              <a:rPr lang="el-GR" sz="2000" dirty="0"/>
              <a:t>Διαδικτυακά στην πλατφόρμα </a:t>
            </a:r>
            <a:r>
              <a:rPr lang="en-US" sz="2000" dirty="0"/>
              <a:t>zoom</a:t>
            </a:r>
            <a:endParaRPr lang="el-GR" sz="20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2653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Πρόγραμμα σπουδών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7474" y="1426720"/>
            <a:ext cx="4908868" cy="53001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5164" y="1372333"/>
            <a:ext cx="4152310" cy="540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53713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FBA14DFBDE056E4EBFE00E3AEB4BD5E2" ma:contentTypeVersion="11" ma:contentTypeDescription="Δημιουργία νέου εγγράφου" ma:contentTypeScope="" ma:versionID="c825833921ee4441a8bfa3821c5d4ec2">
  <xsd:schema xmlns:xsd="http://www.w3.org/2001/XMLSchema" xmlns:xs="http://www.w3.org/2001/XMLSchema" xmlns:p="http://schemas.microsoft.com/office/2006/metadata/properties" xmlns:ns2="a4d6eedc-5519-4979-a566-a809a34a02d3" xmlns:ns3="e0eae032-c721-4618-bf35-bec440888923" targetNamespace="http://schemas.microsoft.com/office/2006/metadata/properties" ma:root="true" ma:fieldsID="4a3240390f8c26f62fc146224de306c3" ns2:_="" ns3:_="">
    <xsd:import namespace="a4d6eedc-5519-4979-a566-a809a34a02d3"/>
    <xsd:import namespace="e0eae032-c721-4618-bf35-bec4408889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d6eedc-5519-4979-a566-a809a34a02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Ετικέτες εικόνας" ma:readOnly="false" ma:fieldId="{5cf76f15-5ced-4ddc-b409-7134ff3c332f}" ma:taxonomyMulti="true" ma:sspId="81ac7079-5a31-4ecc-a163-c58dfa849a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ae032-c721-4618-bf35-bec44088892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3bef04d-4dcd-4c33-be0f-becfc2199992}" ma:internalName="TaxCatchAll" ma:showField="CatchAllData" ma:web="e0eae032-c721-4618-bf35-bec4408889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381F-F4E7-434C-8A3C-B91928E3F970}"/>
</file>

<file path=customXml/itemProps2.xml><?xml version="1.0" encoding="utf-8"?>
<ds:datastoreItem xmlns:ds="http://schemas.openxmlformats.org/officeDocument/2006/customXml" ds:itemID="{8CCB458F-96BB-490E-9484-FC61227CE3B1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339</TotalTime>
  <Words>660</Words>
  <Application>Microsoft Office PowerPoint</Application>
  <PresentationFormat>Ευρεία οθόνη</PresentationFormat>
  <Paragraphs>52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Wingdings</vt:lpstr>
      <vt:lpstr>Wingdings 3</vt:lpstr>
      <vt:lpstr>Wisp</vt:lpstr>
      <vt:lpstr>ΠΑΡΟΥΣΙΑΣΗ ΜΕΤΑΠΤΥΧΙΑΚΟΥ ΠΡΟΓΡΑΜΜΑΤΟΣ  MSc ‘CARDIOVASCULAR DISEASE’     ΠΜΣ «ΚΑΡΔΙΑΓΓΕΙΑΚΗ ΝΟΣΟΣ» </vt:lpstr>
      <vt:lpstr>Γνωστικό αντικείμενο</vt:lpstr>
      <vt:lpstr>Σκοπός του Π.Μ.Σ. </vt:lpstr>
      <vt:lpstr>ΓΙΑΤΙ ΝΑ ΕΠΙΛΕΞΕΤΕ ΑΥΤΟ ΤΟ ΠΜΣ; </vt:lpstr>
      <vt:lpstr>Ο αριθμός και οι κατηγορίες των πτυχιούχων που γίνονται δεκτοί</vt:lpstr>
      <vt:lpstr>Γλώσσα διδασκαλίας και γλώσσα εκπόνησης διπλωματικής εργασίας</vt:lpstr>
      <vt:lpstr>Η χρονική διάρκεια φοίτησης για τη χορήγηση του τίτλου</vt:lpstr>
      <vt:lpstr>Τόπος διεξαγωγής</vt:lpstr>
      <vt:lpstr>Πρόγραμμα σπουδών </vt:lpstr>
      <vt:lpstr>Πρόγραμμα σπουδών </vt:lpstr>
      <vt:lpstr>Πρόγραμμα σπουδών </vt:lpstr>
      <vt:lpstr>Τέλος φοίτησης </vt:lpstr>
      <vt:lpstr>Απαλλαγή τελών φοίτησης 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ΠΑΡΟΥΣΙΑΣΗ ΜΕΤΑΠΤΥΧΙΑΚΟΥ ΠΡΟΓΡΑΜΜΑΤΟΣ  MSc ‘CARDIOVASCULAR DISEASE’     ΠΜΣ «ΚΑΡΔΙΑΓΓΕΙΑΚΗ ΝΟΣΟΣ» </dc:title>
  <dc:creator>Christina Antza</dc:creator>
  <cp:lastModifiedBy>Despoina Frangou</cp:lastModifiedBy>
  <cp:revision>35</cp:revision>
  <dcterms:created xsi:type="dcterms:W3CDTF">2022-03-07T19:47:18Z</dcterms:created>
  <dcterms:modified xsi:type="dcterms:W3CDTF">2023-05-02T10:01:05Z</dcterms:modified>
</cp:coreProperties>
</file>